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9" r:id="rId3"/>
    <p:sldId id="258" r:id="rId4"/>
    <p:sldId id="256" r:id="rId5"/>
    <p:sldId id="261" r:id="rId6"/>
    <p:sldId id="265" r:id="rId7"/>
    <p:sldId id="257" r:id="rId8"/>
    <p:sldId id="260" r:id="rId9"/>
    <p:sldId id="267" r:id="rId10"/>
    <p:sldId id="268" r:id="rId11"/>
    <p:sldId id="269" r:id="rId12"/>
    <p:sldId id="262" r:id="rId13"/>
    <p:sldId id="266" r:id="rId14"/>
    <p:sldId id="263" r:id="rId15"/>
    <p:sldId id="264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C4B7-AC9F-4E77-A923-C123A3AE6551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DCB4-B21C-4CBA-9E61-9F4DB9AA8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183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C4B7-AC9F-4E77-A923-C123A3AE6551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DCB4-B21C-4CBA-9E61-9F4DB9AA8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854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C4B7-AC9F-4E77-A923-C123A3AE6551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DCB4-B21C-4CBA-9E61-9F4DB9AA8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30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C4B7-AC9F-4E77-A923-C123A3AE6551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DCB4-B21C-4CBA-9E61-9F4DB9AA8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80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C4B7-AC9F-4E77-A923-C123A3AE6551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DCB4-B21C-4CBA-9E61-9F4DB9AA8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862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C4B7-AC9F-4E77-A923-C123A3AE6551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DCB4-B21C-4CBA-9E61-9F4DB9AA8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58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C4B7-AC9F-4E77-A923-C123A3AE6551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DCB4-B21C-4CBA-9E61-9F4DB9AA8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157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C4B7-AC9F-4E77-A923-C123A3AE6551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DCB4-B21C-4CBA-9E61-9F4DB9AA8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20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C4B7-AC9F-4E77-A923-C123A3AE6551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DCB4-B21C-4CBA-9E61-9F4DB9AA8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1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C4B7-AC9F-4E77-A923-C123A3AE6551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DCB4-B21C-4CBA-9E61-9F4DB9AA8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87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C4B7-AC9F-4E77-A923-C123A3AE6551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DCB4-B21C-4CBA-9E61-9F4DB9AA8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938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4C4B7-AC9F-4E77-A923-C123A3AE6551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DCB4-B21C-4CBA-9E61-9F4DB9AA8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55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L.Stewart5@midlothian.education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960" y="1750515"/>
            <a:ext cx="11744077" cy="2387600"/>
          </a:xfrm>
        </p:spPr>
        <p:txBody>
          <a:bodyPr>
            <a:noAutofit/>
          </a:bodyPr>
          <a:lstStyle/>
          <a:p>
            <a:r>
              <a:rPr lang="en-GB" sz="7200" b="1" dirty="0" smtClean="0"/>
              <a:t>Home Learning at </a:t>
            </a:r>
            <a:br>
              <a:rPr lang="en-GB" sz="7200" b="1" dirty="0" smtClean="0"/>
            </a:br>
            <a:r>
              <a:rPr lang="en-GB" sz="7200" b="1" dirty="0" err="1" smtClean="0"/>
              <a:t>Paradykes</a:t>
            </a:r>
            <a:r>
              <a:rPr lang="en-GB" sz="7200" b="1" dirty="0" smtClean="0"/>
              <a:t> Primary Schoo</a:t>
            </a:r>
            <a:r>
              <a:rPr lang="en-GB" sz="7200" b="1" dirty="0"/>
              <a:t>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524389"/>
            <a:ext cx="9144000" cy="1655762"/>
          </a:xfrm>
        </p:spPr>
        <p:txBody>
          <a:bodyPr>
            <a:normAutofit/>
          </a:bodyPr>
          <a:lstStyle/>
          <a:p>
            <a:r>
              <a:rPr lang="en-GB" sz="4000" dirty="0" smtClean="0"/>
              <a:t>September/October 2021</a:t>
            </a:r>
            <a:endParaRPr lang="en-GB" sz="4000" dirty="0"/>
          </a:p>
        </p:txBody>
      </p:sp>
      <p:pic>
        <p:nvPicPr>
          <p:cNvPr id="1026" name="Picture 2" descr="C:\Users\sommej29\AppData\Local\Microsoft\Windows\INetCache\Content.MSO\D5597251.t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60" y="97042"/>
            <a:ext cx="1625463" cy="162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sommej29\AppData\Local\Microsoft\Windows\INetCache\Content.MSO\D5597251.t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2574" y="97043"/>
            <a:ext cx="1625463" cy="162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01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307" y="91327"/>
            <a:ext cx="11097492" cy="1325563"/>
          </a:xfrm>
        </p:spPr>
        <p:txBody>
          <a:bodyPr/>
          <a:lstStyle/>
          <a:p>
            <a:pPr algn="ctr"/>
            <a:r>
              <a:rPr lang="en-GB" dirty="0" smtClean="0"/>
              <a:t>…and have this to add…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280" y="1218107"/>
            <a:ext cx="10679545" cy="422058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GB" sz="4000" dirty="0" smtClean="0"/>
              <a:t>It widens the gap for children. </a:t>
            </a:r>
          </a:p>
          <a:p>
            <a:pPr>
              <a:buFontTx/>
              <a:buChar char="-"/>
            </a:pPr>
            <a:r>
              <a:rPr lang="en-GB" dirty="0"/>
              <a:t>Often the children who need to practise their learning more at home are the ones who don't get the support from home.</a:t>
            </a:r>
          </a:p>
          <a:p>
            <a:pPr>
              <a:buFontTx/>
              <a:buChar char="-"/>
            </a:pPr>
            <a:r>
              <a:rPr lang="en-GB" dirty="0" smtClean="0"/>
              <a:t>If </a:t>
            </a:r>
            <a:r>
              <a:rPr lang="en-GB" dirty="0"/>
              <a:t>children don't do it </a:t>
            </a:r>
            <a:r>
              <a:rPr lang="en-GB" dirty="0" smtClean="0"/>
              <a:t>they </a:t>
            </a:r>
            <a:r>
              <a:rPr lang="en-GB" dirty="0"/>
              <a:t>can be a step behind when working in class. </a:t>
            </a: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The preparation doesn’t match the quality and quantity </a:t>
            </a:r>
            <a:r>
              <a:rPr lang="en-GB" dirty="0"/>
              <a:t>you </a:t>
            </a:r>
            <a:r>
              <a:rPr lang="en-GB" dirty="0" smtClean="0"/>
              <a:t>receive, often with a very small percentage of the class completing work.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Oval Callout 5"/>
          <p:cNvSpPr/>
          <p:nvPr/>
        </p:nvSpPr>
        <p:spPr>
          <a:xfrm>
            <a:off x="4412974" y="4587902"/>
            <a:ext cx="7458323" cy="2099146"/>
          </a:xfrm>
          <a:prstGeom prst="wedgeEllipseCallout">
            <a:avLst>
              <a:gd name="adj1" fmla="val -45110"/>
              <a:gd name="adj2" fmla="val -428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It </a:t>
            </a:r>
            <a:r>
              <a:rPr lang="en-GB" sz="2800" dirty="0"/>
              <a:t>can make children stress/worry if </a:t>
            </a:r>
            <a:r>
              <a:rPr lang="en-GB" sz="2800" dirty="0" smtClean="0"/>
              <a:t>they have not </a:t>
            </a:r>
            <a:r>
              <a:rPr lang="en-GB" sz="2800" dirty="0"/>
              <a:t>completed homework which is not how I want children to feel coming to school</a:t>
            </a:r>
            <a:r>
              <a:rPr lang="en-GB" sz="2800" dirty="0" smtClean="0"/>
              <a:t>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5128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Callout 5"/>
          <p:cNvSpPr/>
          <p:nvPr/>
        </p:nvSpPr>
        <p:spPr>
          <a:xfrm>
            <a:off x="2194561" y="1232452"/>
            <a:ext cx="7887693" cy="4349364"/>
          </a:xfrm>
          <a:prstGeom prst="wedgeEllipseCallout">
            <a:avLst>
              <a:gd name="adj1" fmla="val -45110"/>
              <a:gd name="adj2" fmla="val -428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With some </a:t>
            </a:r>
            <a:r>
              <a:rPr lang="en-GB" sz="3600" dirty="0"/>
              <a:t>children it takes the fun away from reading- always seen as something that NEEDS to be done rather than something they can enjoy.</a:t>
            </a:r>
          </a:p>
        </p:txBody>
      </p:sp>
    </p:spTree>
    <p:extLst>
      <p:ext uri="{BB962C8B-B14F-4D97-AF65-F5344CB8AC3E}">
        <p14:creationId xmlns:p14="http://schemas.microsoft.com/office/powerpoint/2010/main" val="324596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children see homework as important.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GB" sz="1050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2" name="Rectangle 1"/>
          <p:cNvSpPr/>
          <p:nvPr/>
        </p:nvSpPr>
        <p:spPr>
          <a:xfrm>
            <a:off x="6019800" y="1700358"/>
            <a:ext cx="4978830" cy="4131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GB" sz="1050" dirty="0"/>
          </a:p>
          <a:p>
            <a:pPr algn="r"/>
            <a:r>
              <a:rPr lang="en-GB" sz="2800" dirty="0"/>
              <a:t>“It helps us to remember what we’ve already learned.” </a:t>
            </a:r>
            <a:r>
              <a:rPr lang="en-GB" sz="2800" dirty="0" smtClean="0"/>
              <a:t>P7</a:t>
            </a:r>
          </a:p>
          <a:p>
            <a:pPr algn="r"/>
            <a:endParaRPr lang="en-GB" sz="2800" dirty="0"/>
          </a:p>
          <a:p>
            <a:pPr algn="r"/>
            <a:r>
              <a:rPr lang="en-GB" sz="2800" dirty="0" smtClean="0"/>
              <a:t>“It helps us learn.” P1</a:t>
            </a:r>
          </a:p>
          <a:p>
            <a:pPr algn="r"/>
            <a:endParaRPr lang="en-GB" sz="2800" dirty="0"/>
          </a:p>
          <a:p>
            <a:pPr algn="r"/>
            <a:r>
              <a:rPr lang="en-GB" sz="2800" dirty="0" smtClean="0"/>
              <a:t>“It’s good to learn.” P1</a:t>
            </a:r>
          </a:p>
          <a:p>
            <a:pPr algn="r"/>
            <a:endParaRPr lang="en-GB" sz="2800" dirty="0"/>
          </a:p>
          <a:p>
            <a:pPr algn="r"/>
            <a:r>
              <a:rPr lang="en-GB" sz="2800" dirty="0" smtClean="0"/>
              <a:t>“It can be calming to do alone.” P5</a:t>
            </a:r>
            <a:endParaRPr lang="en-GB" sz="2800" dirty="0"/>
          </a:p>
        </p:txBody>
      </p:sp>
      <p:sp>
        <p:nvSpPr>
          <p:cNvPr id="6" name="Oval Callout 5"/>
          <p:cNvSpPr/>
          <p:nvPr/>
        </p:nvSpPr>
        <p:spPr>
          <a:xfrm>
            <a:off x="771864" y="2352098"/>
            <a:ext cx="4572000" cy="2041203"/>
          </a:xfrm>
          <a:prstGeom prst="wedgeEllipseCallout">
            <a:avLst>
              <a:gd name="adj1" fmla="val 27103"/>
              <a:gd name="adj2" fmla="val -820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“It gives me something to do so I don’t need to play with my sister.” P5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6925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5722" y="365125"/>
            <a:ext cx="11778712" cy="1325563"/>
          </a:xfrm>
        </p:spPr>
        <p:txBody>
          <a:bodyPr/>
          <a:lstStyle/>
          <a:p>
            <a:r>
              <a:rPr lang="en-GB" dirty="0" smtClean="0"/>
              <a:t>Teachers recognise these as the benefits of home learning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255722" y="1825625"/>
            <a:ext cx="11778711" cy="4351338"/>
          </a:xfrm>
        </p:spPr>
        <p:txBody>
          <a:bodyPr>
            <a:noAutofit/>
          </a:bodyPr>
          <a:lstStyle/>
          <a:p>
            <a:r>
              <a:rPr lang="en-GB" dirty="0" smtClean="0"/>
              <a:t>It helps </a:t>
            </a:r>
            <a:r>
              <a:rPr lang="en-GB" dirty="0"/>
              <a:t>to engage and involve parents in their child's learning </a:t>
            </a:r>
            <a:r>
              <a:rPr lang="en-GB" dirty="0" smtClean="0"/>
              <a:t>and encourages discussion at home about learning.</a:t>
            </a:r>
          </a:p>
          <a:p>
            <a:r>
              <a:rPr lang="en-GB" dirty="0" smtClean="0"/>
              <a:t>Children </a:t>
            </a:r>
            <a:r>
              <a:rPr lang="en-GB" dirty="0"/>
              <a:t>get the </a:t>
            </a:r>
            <a:r>
              <a:rPr lang="en-GB" dirty="0" smtClean="0"/>
              <a:t>opportunity </a:t>
            </a:r>
            <a:r>
              <a:rPr lang="en-GB" dirty="0"/>
              <a:t>to consolidate learning that has taken place in class, </a:t>
            </a:r>
            <a:r>
              <a:rPr lang="en-GB" dirty="0" smtClean="0"/>
              <a:t>and children </a:t>
            </a:r>
            <a:r>
              <a:rPr lang="en-GB" dirty="0"/>
              <a:t>get to further practise the skills needed within lessons.</a:t>
            </a:r>
          </a:p>
          <a:p>
            <a:r>
              <a:rPr lang="en-GB" dirty="0" smtClean="0"/>
              <a:t>It </a:t>
            </a:r>
            <a:r>
              <a:rPr lang="en-GB" dirty="0"/>
              <a:t>allows interested adults at home to keep in touch with what is being taught</a:t>
            </a:r>
            <a:r>
              <a:rPr lang="en-GB" dirty="0" smtClean="0"/>
              <a:t>.</a:t>
            </a:r>
          </a:p>
          <a:p>
            <a:r>
              <a:rPr lang="en-GB" dirty="0" smtClean="0"/>
              <a:t>It can be an opportunity for family bonding.</a:t>
            </a:r>
            <a:endParaRPr lang="en-GB" dirty="0"/>
          </a:p>
          <a:p>
            <a:r>
              <a:rPr lang="en-GB" dirty="0" smtClean="0"/>
              <a:t>It ensures </a:t>
            </a:r>
            <a:r>
              <a:rPr lang="en-GB" dirty="0"/>
              <a:t>that it keeps some children occupied with something as they might not have anything else to do at </a:t>
            </a:r>
            <a:r>
              <a:rPr lang="en-GB" dirty="0" smtClean="0"/>
              <a:t>home.</a:t>
            </a:r>
          </a:p>
          <a:p>
            <a:r>
              <a:rPr lang="en-GB" dirty="0"/>
              <a:t>F</a:t>
            </a:r>
            <a:r>
              <a:rPr lang="en-GB" dirty="0" smtClean="0"/>
              <a:t>or </a:t>
            </a:r>
            <a:r>
              <a:rPr lang="en-GB" dirty="0"/>
              <a:t>some children completing their homework is something that they take great </a:t>
            </a:r>
            <a:r>
              <a:rPr lang="en-GB" dirty="0" smtClean="0"/>
              <a:t>pride in and feel excited about.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6902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should you get homework?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“Not over a weekend, it’s OK on weekdays though.” P7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“We want to spend time with our families at the weekend.” P7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“Only from Tuesday to Friday.” P5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7" name="Oval Callout 6"/>
          <p:cNvSpPr/>
          <p:nvPr/>
        </p:nvSpPr>
        <p:spPr>
          <a:xfrm>
            <a:off x="7357038" y="1517616"/>
            <a:ext cx="4572000" cy="2041203"/>
          </a:xfrm>
          <a:prstGeom prst="wedgeEllipseCallout">
            <a:avLst>
              <a:gd name="adj1" fmla="val -64614"/>
              <a:gd name="adj2" fmla="val -418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“Not at the weekend, that’s when we play with our friends.” P5</a:t>
            </a:r>
            <a:endParaRPr lang="en-GB" sz="2800" b="1" dirty="0" smtClean="0"/>
          </a:p>
        </p:txBody>
      </p:sp>
      <p:sp>
        <p:nvSpPr>
          <p:cNvPr id="6" name="Right Arrow 5"/>
          <p:cNvSpPr/>
          <p:nvPr/>
        </p:nvSpPr>
        <p:spPr>
          <a:xfrm>
            <a:off x="6105236" y="4405744"/>
            <a:ext cx="5855857" cy="2105455"/>
          </a:xfrm>
          <a:prstGeom prst="rightArrow">
            <a:avLst>
              <a:gd name="adj1" fmla="val 77755"/>
              <a:gd name="adj2" fmla="val 305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Our parent/carer survey showed that 57% would prefer homework to go out on a Monday and be returned on a Friday.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6792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kind of homework </a:t>
            </a:r>
            <a:br>
              <a:rPr lang="en-GB" dirty="0" smtClean="0"/>
            </a:br>
            <a:r>
              <a:rPr lang="en-GB" dirty="0" smtClean="0"/>
              <a:t>would you like?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224589" y="1825625"/>
            <a:ext cx="6444066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dirty="0" smtClean="0"/>
              <a:t>Reading for enjoyment - P7</a:t>
            </a:r>
          </a:p>
          <a:p>
            <a:pPr marL="0" indent="0">
              <a:buNone/>
            </a:pPr>
            <a:r>
              <a:rPr lang="en-GB" sz="2600" dirty="0" smtClean="0"/>
              <a:t>Problem solving – P6</a:t>
            </a:r>
          </a:p>
          <a:p>
            <a:pPr marL="0" indent="0">
              <a:buNone/>
            </a:pPr>
            <a:r>
              <a:rPr lang="en-GB" sz="2600" dirty="0" smtClean="0"/>
              <a:t>Maths games on a device – P6</a:t>
            </a:r>
          </a:p>
          <a:p>
            <a:pPr marL="0" indent="0">
              <a:buNone/>
            </a:pPr>
            <a:r>
              <a:rPr lang="en-GB" sz="2600" dirty="0" smtClean="0"/>
              <a:t>Art – P6</a:t>
            </a:r>
          </a:p>
          <a:p>
            <a:pPr marL="0" indent="0">
              <a:buNone/>
            </a:pPr>
            <a:r>
              <a:rPr lang="en-GB" sz="2600" dirty="0" smtClean="0"/>
              <a:t>Languages – P6</a:t>
            </a:r>
          </a:p>
          <a:p>
            <a:pPr marL="0" indent="0">
              <a:buNone/>
            </a:pPr>
            <a:r>
              <a:rPr lang="en-GB" sz="2600" dirty="0" smtClean="0"/>
              <a:t>Coding – P6</a:t>
            </a:r>
          </a:p>
          <a:p>
            <a:pPr marL="0" indent="0">
              <a:buNone/>
            </a:pPr>
            <a:r>
              <a:rPr lang="en-GB" sz="2600" dirty="0" smtClean="0"/>
              <a:t>Your own choice – P6</a:t>
            </a:r>
          </a:p>
          <a:p>
            <a:pPr marL="0" indent="0">
              <a:buNone/>
            </a:pPr>
            <a:r>
              <a:rPr lang="en-GB" sz="2600" dirty="0" smtClean="0"/>
              <a:t>Reading stories and school books – P2</a:t>
            </a:r>
          </a:p>
          <a:p>
            <a:pPr marL="0" indent="0">
              <a:buNone/>
            </a:pPr>
            <a:r>
              <a:rPr lang="en-GB" sz="2600" dirty="0" smtClean="0"/>
              <a:t>Science experiments – P7, P5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 smtClean="0"/>
          </a:p>
        </p:txBody>
      </p:sp>
      <p:sp>
        <p:nvSpPr>
          <p:cNvPr id="5" name="Subtitle 2"/>
          <p:cNvSpPr>
            <a:spLocks noGrp="1"/>
          </p:cNvSpPr>
          <p:nvPr>
            <p:ph sz="half" idx="1"/>
          </p:nvPr>
        </p:nvSpPr>
        <p:spPr>
          <a:xfrm>
            <a:off x="5698836" y="1825625"/>
            <a:ext cx="6022109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dirty="0" smtClean="0"/>
              <a:t>Challenges, like the morning challenge – P5</a:t>
            </a:r>
            <a:endParaRPr lang="en-GB" sz="2600" dirty="0"/>
          </a:p>
          <a:p>
            <a:pPr marL="0" indent="0">
              <a:buNone/>
            </a:pPr>
            <a:r>
              <a:rPr lang="en-GB" sz="2600" dirty="0" smtClean="0"/>
              <a:t>ICT – P5</a:t>
            </a:r>
          </a:p>
          <a:p>
            <a:pPr marL="0" indent="0">
              <a:buNone/>
            </a:pPr>
            <a:r>
              <a:rPr lang="en-GB" sz="2600" dirty="0" smtClean="0"/>
              <a:t>Spelling – P5</a:t>
            </a:r>
          </a:p>
          <a:p>
            <a:pPr marL="0" indent="0">
              <a:buNone/>
            </a:pPr>
            <a:r>
              <a:rPr lang="en-GB" sz="2600" dirty="0" smtClean="0"/>
              <a:t>Maths basics, like tables and division – P5</a:t>
            </a:r>
          </a:p>
          <a:p>
            <a:pPr marL="0" indent="0">
              <a:buNone/>
            </a:pPr>
            <a:r>
              <a:rPr lang="en-GB" sz="2600" dirty="0" smtClean="0"/>
              <a:t>Reading where we choose own books – P5</a:t>
            </a:r>
          </a:p>
          <a:p>
            <a:pPr marL="0" indent="0">
              <a:buNone/>
            </a:pPr>
            <a:r>
              <a:rPr lang="en-GB" sz="2600" dirty="0" smtClean="0"/>
              <a:t>Art, where school provides resources – P5</a:t>
            </a:r>
          </a:p>
          <a:p>
            <a:pPr marL="0" indent="0">
              <a:buNone/>
            </a:pPr>
            <a:r>
              <a:rPr lang="en-GB" sz="2600" dirty="0" smtClean="0"/>
              <a:t>Life skills – P7</a:t>
            </a:r>
          </a:p>
          <a:p>
            <a:pPr marL="0" indent="0">
              <a:buNone/>
            </a:pPr>
            <a:r>
              <a:rPr lang="en-GB" sz="2600" dirty="0" smtClean="0"/>
              <a:t>Practising things we already know – P7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7486348" y="198615"/>
            <a:ext cx="4345434" cy="1492073"/>
          </a:xfrm>
          <a:prstGeom prst="wedgeEllipseCallout">
            <a:avLst>
              <a:gd name="adj1" fmla="val -62796"/>
              <a:gd name="adj2" fmla="val 165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dirty="0" smtClean="0"/>
              <a:t>“Something </a:t>
            </a:r>
            <a:r>
              <a:rPr lang="en-GB" sz="3000" dirty="0"/>
              <a:t>not too easy and not too hard.” P4</a:t>
            </a:r>
          </a:p>
        </p:txBody>
      </p:sp>
    </p:spTree>
    <p:extLst>
      <p:ext uri="{BB962C8B-B14F-4D97-AF65-F5344CB8AC3E}">
        <p14:creationId xmlns:p14="http://schemas.microsoft.com/office/powerpoint/2010/main" val="288793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4686" y="0"/>
            <a:ext cx="11155017" cy="1325563"/>
          </a:xfrm>
        </p:spPr>
        <p:txBody>
          <a:bodyPr/>
          <a:lstStyle/>
          <a:p>
            <a:r>
              <a:rPr lang="en-GB" dirty="0" smtClean="0"/>
              <a:t>What would your ideal home learning look like?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sz="half" idx="1"/>
          </p:nvPr>
        </p:nvSpPr>
        <p:spPr>
          <a:xfrm>
            <a:off x="214686" y="1070486"/>
            <a:ext cx="9512009" cy="4351338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GB" sz="2600" dirty="0" smtClean="0"/>
              <a:t>Reading for enjoyment</a:t>
            </a:r>
          </a:p>
          <a:p>
            <a:pPr>
              <a:buFontTx/>
              <a:buChar char="-"/>
            </a:pPr>
            <a:r>
              <a:rPr lang="en-GB" sz="2600" dirty="0" smtClean="0"/>
              <a:t>Optional personal projects with free choice of topic</a:t>
            </a:r>
          </a:p>
          <a:p>
            <a:pPr>
              <a:buFontTx/>
              <a:buChar char="-"/>
            </a:pPr>
            <a:r>
              <a:rPr lang="en-GB" sz="2600" dirty="0" smtClean="0"/>
              <a:t>Reading practice, depending on ability</a:t>
            </a:r>
          </a:p>
          <a:p>
            <a:pPr>
              <a:buFontTx/>
              <a:buChar char="-"/>
            </a:pPr>
            <a:r>
              <a:rPr lang="en-GB" sz="2600" dirty="0" smtClean="0"/>
              <a:t>Suggestions of maths websites or game ideas for home</a:t>
            </a:r>
          </a:p>
          <a:p>
            <a:pPr>
              <a:buFontTx/>
              <a:buChar char="-"/>
            </a:pPr>
            <a:r>
              <a:rPr lang="en-GB" sz="2600" dirty="0" smtClean="0"/>
              <a:t>Sharing home learning in class</a:t>
            </a:r>
          </a:p>
          <a:p>
            <a:pPr>
              <a:buFontTx/>
              <a:buChar char="-"/>
            </a:pPr>
            <a:r>
              <a:rPr lang="en-GB" sz="2600" dirty="0" smtClean="0"/>
              <a:t>Tricky words to be used as extra support</a:t>
            </a:r>
          </a:p>
          <a:p>
            <a:pPr>
              <a:buFontTx/>
              <a:buChar char="-"/>
            </a:pPr>
            <a:r>
              <a:rPr lang="en-GB" sz="2600" dirty="0" smtClean="0"/>
              <a:t>Trips to the library to choose own books</a:t>
            </a:r>
          </a:p>
          <a:p>
            <a:pPr>
              <a:buFontTx/>
              <a:buChar char="-"/>
            </a:pPr>
            <a:endParaRPr lang="en-GB" sz="1100" dirty="0"/>
          </a:p>
          <a:p>
            <a:pPr marL="0" indent="0">
              <a:buNone/>
            </a:pPr>
            <a:r>
              <a:rPr lang="en-GB" sz="2600" dirty="0" smtClean="0"/>
              <a:t>Infants are a bit different…</a:t>
            </a:r>
          </a:p>
          <a:p>
            <a:pPr>
              <a:buFontTx/>
              <a:buChar char="-"/>
            </a:pPr>
            <a:r>
              <a:rPr lang="en-GB" sz="2600" dirty="0" smtClean="0"/>
              <a:t>Basic number revision and tasks linked to daily life and routines</a:t>
            </a:r>
          </a:p>
          <a:p>
            <a:pPr>
              <a:buFontTx/>
              <a:buChar char="-"/>
            </a:pPr>
            <a:r>
              <a:rPr lang="en-GB" sz="2600" dirty="0" smtClean="0"/>
              <a:t>Recognising and writing sounds and tricky words</a:t>
            </a:r>
          </a:p>
          <a:p>
            <a:pPr>
              <a:buFontTx/>
              <a:buChar char="-"/>
            </a:pPr>
            <a:r>
              <a:rPr lang="en-GB" sz="2600" dirty="0" smtClean="0"/>
              <a:t>Listening to and discussing lots of stories</a:t>
            </a:r>
          </a:p>
          <a:p>
            <a:pPr>
              <a:buFontTx/>
              <a:buChar char="-"/>
            </a:pPr>
            <a:endParaRPr lang="en-GB" sz="2600" dirty="0" smtClean="0"/>
          </a:p>
        </p:txBody>
      </p:sp>
    </p:spTree>
    <p:extLst>
      <p:ext uri="{BB962C8B-B14F-4D97-AF65-F5344CB8AC3E}">
        <p14:creationId xmlns:p14="http://schemas.microsoft.com/office/powerpoint/2010/main" val="422405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983232" y="1566408"/>
            <a:ext cx="4023732" cy="1192696"/>
          </a:xfrm>
          <a:prstGeom prst="rightArrow">
            <a:avLst>
              <a:gd name="adj1" fmla="val 77755"/>
              <a:gd name="adj2" fmla="val 305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000" dirty="0" smtClean="0"/>
              <a:t>What’s next?</a:t>
            </a:r>
            <a:endParaRPr lang="en-GB" sz="4000" dirty="0"/>
          </a:p>
        </p:txBody>
      </p:sp>
      <p:sp>
        <p:nvSpPr>
          <p:cNvPr id="7" name="Subtitle 2"/>
          <p:cNvSpPr>
            <a:spLocks noGrp="1"/>
          </p:cNvSpPr>
          <p:nvPr>
            <p:ph sz="half" idx="1"/>
          </p:nvPr>
        </p:nvSpPr>
        <p:spPr>
          <a:xfrm>
            <a:off x="1804946" y="3450866"/>
            <a:ext cx="8098218" cy="500040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200" dirty="0" smtClean="0"/>
              <a:t>A group of parents and teachers to meet to create homework policy. Please email Lynsey at </a:t>
            </a:r>
            <a:r>
              <a:rPr lang="en-GB" sz="3200" dirty="0" smtClean="0">
                <a:hlinkClick r:id="rId2"/>
              </a:rPr>
              <a:t>L.Stewart5@midlothian.education</a:t>
            </a:r>
            <a:r>
              <a:rPr lang="en-GB" sz="3200" dirty="0" smtClean="0"/>
              <a:t> if you are interested in being part of this.</a:t>
            </a:r>
          </a:p>
        </p:txBody>
      </p:sp>
    </p:spTree>
    <p:extLst>
      <p:ext uri="{BB962C8B-B14F-4D97-AF65-F5344CB8AC3E}">
        <p14:creationId xmlns:p14="http://schemas.microsoft.com/office/powerpoint/2010/main" val="329354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386166" y="365124"/>
            <a:ext cx="10515600" cy="1325563"/>
          </a:xfrm>
        </p:spPr>
        <p:txBody>
          <a:bodyPr/>
          <a:lstStyle/>
          <a:p>
            <a:pPr algn="ctr"/>
            <a:r>
              <a:rPr lang="en-GB" dirty="0" smtClean="0"/>
              <a:t>What do you learn about at school?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/>
              <a:t>Numbers</a:t>
            </a:r>
          </a:p>
          <a:p>
            <a:pPr marL="0" indent="0">
              <a:buNone/>
            </a:pPr>
            <a:r>
              <a:rPr lang="en-GB" dirty="0" smtClean="0"/>
              <a:t>Letters</a:t>
            </a:r>
          </a:p>
          <a:p>
            <a:pPr marL="0" indent="0">
              <a:buNone/>
            </a:pPr>
            <a:r>
              <a:rPr lang="en-GB" dirty="0" smtClean="0"/>
              <a:t>Sentences</a:t>
            </a:r>
          </a:p>
          <a:p>
            <a:pPr marL="0" indent="0">
              <a:buNone/>
            </a:pPr>
            <a:r>
              <a:rPr lang="en-GB" dirty="0" smtClean="0"/>
              <a:t>Friendship</a:t>
            </a:r>
          </a:p>
          <a:p>
            <a:pPr marL="0" indent="0">
              <a:buNone/>
            </a:pPr>
            <a:r>
              <a:rPr lang="en-GB" dirty="0" smtClean="0"/>
              <a:t>Playing outside</a:t>
            </a:r>
          </a:p>
          <a:p>
            <a:pPr marL="0" indent="0">
              <a:buNone/>
            </a:pPr>
            <a:r>
              <a:rPr lang="en-GB" dirty="0" smtClean="0"/>
              <a:t>Making dragons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French</a:t>
            </a:r>
          </a:p>
          <a:p>
            <a:pPr marL="0" indent="0">
              <a:buNone/>
            </a:pPr>
            <a:r>
              <a:rPr lang="en-GB" dirty="0" smtClean="0"/>
              <a:t>Writing stories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Playing outside</a:t>
            </a:r>
          </a:p>
          <a:p>
            <a:pPr marL="0" indent="0">
              <a:buNone/>
            </a:pPr>
            <a:r>
              <a:rPr lang="en-GB" dirty="0" smtClean="0"/>
              <a:t>Sounds</a:t>
            </a:r>
          </a:p>
          <a:p>
            <a:pPr marL="0" indent="0">
              <a:buNone/>
            </a:pPr>
            <a:r>
              <a:rPr lang="en-GB" dirty="0" smtClean="0"/>
              <a:t>Buddies</a:t>
            </a:r>
          </a:p>
          <a:p>
            <a:pPr marL="0" indent="0">
              <a:buNone/>
            </a:pPr>
            <a:r>
              <a:rPr lang="en-GB" dirty="0" smtClean="0"/>
              <a:t>Sharing</a:t>
            </a:r>
          </a:p>
          <a:p>
            <a:pPr marL="0" indent="0">
              <a:buNone/>
            </a:pPr>
            <a:r>
              <a:rPr lang="en-GB" dirty="0" smtClean="0"/>
              <a:t>Be kind</a:t>
            </a:r>
          </a:p>
          <a:p>
            <a:pPr marL="0" indent="0">
              <a:buNone/>
            </a:pPr>
            <a:r>
              <a:rPr lang="en-GB" dirty="0" smtClean="0"/>
              <a:t>Be safe</a:t>
            </a:r>
          </a:p>
          <a:p>
            <a:pPr marL="0" indent="0">
              <a:buNone/>
            </a:pPr>
            <a:r>
              <a:rPr lang="en-GB" dirty="0" smtClean="0"/>
              <a:t>No hurting or biting</a:t>
            </a:r>
          </a:p>
          <a:p>
            <a:pPr marL="0" indent="0">
              <a:buNone/>
            </a:pPr>
            <a:r>
              <a:rPr lang="en-GB" dirty="0" smtClean="0"/>
              <a:t>Reading</a:t>
            </a:r>
          </a:p>
          <a:p>
            <a:pPr marL="0" indent="0">
              <a:buNone/>
            </a:pPr>
            <a:r>
              <a:rPr lang="en-GB" dirty="0" smtClean="0"/>
              <a:t>Complicated things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3647268" y="4282295"/>
            <a:ext cx="2448732" cy="1568315"/>
          </a:xfrm>
          <a:prstGeom prst="wedgeEllipseCallout">
            <a:avLst>
              <a:gd name="adj1" fmla="val -69568"/>
              <a:gd name="adj2" fmla="val 364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“Planning first, then tomorrow we will write sentences!” P2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8795288" y="1027906"/>
            <a:ext cx="3071247" cy="1854779"/>
          </a:xfrm>
          <a:prstGeom prst="wedgeEllipseCallout">
            <a:avLst>
              <a:gd name="adj1" fmla="val -83044"/>
              <a:gd name="adj2" fmla="val -336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“I don’t know why the teacher teaches us weird things when we’re only kids.” P1</a:t>
            </a:r>
          </a:p>
        </p:txBody>
      </p:sp>
    </p:spTree>
    <p:extLst>
      <p:ext uri="{BB962C8B-B14F-4D97-AF65-F5344CB8AC3E}">
        <p14:creationId xmlns:p14="http://schemas.microsoft.com/office/powerpoint/2010/main" val="387183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What do you learn about at home?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 smtClean="0"/>
              <a:t>Listen to Mum</a:t>
            </a:r>
          </a:p>
          <a:p>
            <a:pPr marL="0" indent="0">
              <a:buNone/>
            </a:pPr>
            <a:r>
              <a:rPr lang="en-GB" sz="3600" dirty="0" smtClean="0"/>
              <a:t>Numbers</a:t>
            </a:r>
          </a:p>
          <a:p>
            <a:pPr marL="0" indent="0">
              <a:buNone/>
            </a:pPr>
            <a:r>
              <a:rPr lang="en-GB" sz="3600" dirty="0" smtClean="0"/>
              <a:t>Eating food</a:t>
            </a:r>
          </a:p>
          <a:p>
            <a:pPr marL="0" indent="0">
              <a:buNone/>
            </a:pPr>
            <a:r>
              <a:rPr lang="en-GB" sz="3600" dirty="0" smtClean="0"/>
              <a:t>Reading books</a:t>
            </a:r>
          </a:p>
          <a:p>
            <a:pPr marL="0" indent="0">
              <a:buNone/>
            </a:pPr>
            <a:r>
              <a:rPr lang="en-GB" sz="3600" dirty="0" smtClean="0"/>
              <a:t>New things on TV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6781800" y="3082709"/>
            <a:ext cx="4572000" cy="2382165"/>
          </a:xfrm>
          <a:prstGeom prst="wedgeEllipseCallout">
            <a:avLst>
              <a:gd name="adj1" fmla="val -64361"/>
              <a:gd name="adj2" fmla="val -667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/>
              <a:t>“I do letters so I’m good at them at school.” P1</a:t>
            </a:r>
          </a:p>
        </p:txBody>
      </p:sp>
    </p:spTree>
    <p:extLst>
      <p:ext uri="{BB962C8B-B14F-4D97-AF65-F5344CB8AC3E}">
        <p14:creationId xmlns:p14="http://schemas.microsoft.com/office/powerpoint/2010/main" val="226481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What do you like to do after school?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/>
              <a:t>Play with brothers and sisters</a:t>
            </a:r>
          </a:p>
          <a:p>
            <a:pPr marL="0" indent="0">
              <a:buNone/>
            </a:pPr>
            <a:r>
              <a:rPr lang="en-GB" dirty="0" smtClean="0"/>
              <a:t>Go to the park</a:t>
            </a:r>
          </a:p>
          <a:p>
            <a:pPr marL="0" indent="0">
              <a:buNone/>
            </a:pPr>
            <a:r>
              <a:rPr lang="en-GB" dirty="0" smtClean="0"/>
              <a:t>Go to the toy shop</a:t>
            </a:r>
          </a:p>
          <a:p>
            <a:pPr marL="0" indent="0">
              <a:buNone/>
            </a:pPr>
            <a:r>
              <a:rPr lang="en-GB" dirty="0" smtClean="0"/>
              <a:t>Arts and crafts</a:t>
            </a:r>
          </a:p>
          <a:p>
            <a:pPr marL="0" indent="0">
              <a:buNone/>
            </a:pPr>
            <a:r>
              <a:rPr lang="en-GB" dirty="0" smtClean="0"/>
              <a:t>Go to Sunshine and Lollipops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Play with toys</a:t>
            </a:r>
          </a:p>
          <a:p>
            <a:pPr marL="0" indent="0">
              <a:buNone/>
            </a:pPr>
            <a:r>
              <a:rPr lang="en-GB" dirty="0" smtClean="0"/>
              <a:t>Watch telly</a:t>
            </a:r>
          </a:p>
          <a:p>
            <a:pPr marL="0" indent="0">
              <a:buNone/>
            </a:pPr>
            <a:r>
              <a:rPr lang="en-GB" dirty="0" smtClean="0"/>
              <a:t>Go to see friends</a:t>
            </a:r>
          </a:p>
          <a:p>
            <a:pPr marL="0" indent="0">
              <a:buNone/>
            </a:pPr>
            <a:r>
              <a:rPr lang="en-GB" dirty="0" smtClean="0"/>
              <a:t>Play the piano</a:t>
            </a:r>
          </a:p>
          <a:p>
            <a:pPr marL="0" indent="0">
              <a:buNone/>
            </a:pPr>
            <a:r>
              <a:rPr lang="en-GB" dirty="0" smtClean="0"/>
              <a:t>Play games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6" name="Oval Callout 5"/>
          <p:cNvSpPr/>
          <p:nvPr/>
        </p:nvSpPr>
        <p:spPr>
          <a:xfrm>
            <a:off x="597975" y="4960562"/>
            <a:ext cx="2448732" cy="1568315"/>
          </a:xfrm>
          <a:prstGeom prst="wedgeEllipseCallout">
            <a:avLst>
              <a:gd name="adj1" fmla="val 83280"/>
              <a:gd name="adj2" fmla="val -619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“Play with worms!” P1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9035513" y="1337873"/>
            <a:ext cx="2558512" cy="1459572"/>
          </a:xfrm>
          <a:prstGeom prst="wedgeEllipseCallout">
            <a:avLst>
              <a:gd name="adj1" fmla="val -83044"/>
              <a:gd name="adj2" fmla="val -336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/>
              <a:t>Play!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274102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Generally our pupils are not fans of homework…!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/>
              <a:t>“We </a:t>
            </a:r>
            <a:r>
              <a:rPr lang="en-GB" dirty="0"/>
              <a:t>get six hours of school – after school we should be able to go out and have </a:t>
            </a:r>
            <a:r>
              <a:rPr lang="en-GB" dirty="0" smtClean="0"/>
              <a:t>fun.” P7</a:t>
            </a:r>
          </a:p>
          <a:p>
            <a:pPr marL="0" indent="0">
              <a:buNone/>
            </a:pPr>
            <a:endParaRPr lang="en-GB" sz="900" dirty="0"/>
          </a:p>
          <a:p>
            <a:pPr marL="0" indent="0">
              <a:buNone/>
            </a:pPr>
            <a:r>
              <a:rPr lang="en-GB" dirty="0" smtClean="0"/>
              <a:t>“When </a:t>
            </a:r>
            <a:r>
              <a:rPr lang="en-GB" dirty="0"/>
              <a:t>we get home from school our brain has switched off. It’s hard to switch it back on again for homework</a:t>
            </a:r>
            <a:r>
              <a:rPr lang="en-GB" dirty="0" smtClean="0"/>
              <a:t>.” P7</a:t>
            </a:r>
          </a:p>
          <a:p>
            <a:pPr marL="0" indent="0">
              <a:buNone/>
            </a:pPr>
            <a:endParaRPr lang="en-GB" sz="1100" dirty="0"/>
          </a:p>
          <a:p>
            <a:pPr marL="0" indent="0">
              <a:buNone/>
            </a:pPr>
            <a:r>
              <a:rPr lang="en-GB" dirty="0" smtClean="0"/>
              <a:t>“It’s too much pressure in our free time – I cry over it.” P7</a:t>
            </a:r>
          </a:p>
          <a:p>
            <a:pPr marL="0" indent="0">
              <a:buNone/>
            </a:pPr>
            <a:endParaRPr lang="en-GB" sz="1050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7" name="Oval Callout 6"/>
          <p:cNvSpPr/>
          <p:nvPr/>
        </p:nvSpPr>
        <p:spPr>
          <a:xfrm>
            <a:off x="7393983" y="1120452"/>
            <a:ext cx="4572000" cy="2041203"/>
          </a:xfrm>
          <a:prstGeom prst="wedgeEllipseCallout">
            <a:avLst>
              <a:gd name="adj1" fmla="val -64614"/>
              <a:gd name="adj2" fmla="val -418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“After </a:t>
            </a:r>
            <a:r>
              <a:rPr lang="en-GB" sz="4000" dirty="0"/>
              <a:t>school we’re tired</a:t>
            </a:r>
            <a:r>
              <a:rPr lang="en-GB" sz="4000" dirty="0" smtClean="0"/>
              <a:t>!” </a:t>
            </a:r>
            <a:r>
              <a:rPr lang="en-GB" sz="2400" dirty="0" smtClean="0"/>
              <a:t>P6 </a:t>
            </a:r>
            <a:endParaRPr lang="en-GB" sz="4000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6738555" y="3783437"/>
            <a:ext cx="497883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“Home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a chilled out place. Introducing homework makes it feel like a school, and with more distractions</a:t>
            </a:r>
            <a:r>
              <a:rPr lang="en-GB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 P7</a:t>
            </a:r>
          </a:p>
          <a:p>
            <a:endParaRPr lang="en-GB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59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Generally our pupils are not fans of homework…continued!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/>
              <a:t>“It doesn’t help at all, I don’t get better.” P6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dirty="0" smtClean="0"/>
              <a:t>“I shouldn’t do sounds and numbers at home, I do them at school every day.” P1 </a:t>
            </a: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We work too hard during school time.” P7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sz="1050" dirty="0"/>
          </a:p>
          <a:p>
            <a:pPr marL="0" indent="0">
              <a:buNone/>
            </a:pPr>
            <a:endParaRPr lang="en-GB" sz="1050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7" name="Oval Callout 6"/>
          <p:cNvSpPr/>
          <p:nvPr/>
        </p:nvSpPr>
        <p:spPr>
          <a:xfrm>
            <a:off x="7393983" y="1120452"/>
            <a:ext cx="4572000" cy="2041203"/>
          </a:xfrm>
          <a:prstGeom prst="wedgeEllipseCallout">
            <a:avLst>
              <a:gd name="adj1" fmla="val -64614"/>
              <a:gd name="adj2" fmla="val -418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/>
              <a:t>“</a:t>
            </a:r>
            <a:r>
              <a:rPr lang="en-GB" sz="3200" dirty="0"/>
              <a:t>Work at home is worse – we just want it done.” </a:t>
            </a:r>
            <a:r>
              <a:rPr lang="en-GB" sz="2400" dirty="0"/>
              <a:t>P6 </a:t>
            </a:r>
          </a:p>
        </p:txBody>
      </p:sp>
      <p:sp>
        <p:nvSpPr>
          <p:cNvPr id="5" name="Rectangle 4"/>
          <p:cNvSpPr/>
          <p:nvPr/>
        </p:nvSpPr>
        <p:spPr>
          <a:xfrm>
            <a:off x="6461567" y="3687152"/>
            <a:ext cx="518159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“Not </a:t>
            </a:r>
            <a:r>
              <a:rPr lang="en-GB" sz="2800" dirty="0"/>
              <a:t>everyone at home is always able to help because of different family circumstances</a:t>
            </a:r>
            <a:r>
              <a:rPr lang="en-GB" sz="2800" dirty="0" smtClean="0"/>
              <a:t>.” P7</a:t>
            </a:r>
          </a:p>
          <a:p>
            <a:endParaRPr lang="en-GB" sz="2800" dirty="0"/>
          </a:p>
          <a:p>
            <a:r>
              <a:rPr lang="en-GB" sz="2800" dirty="0" smtClean="0"/>
              <a:t>“Sometimes </a:t>
            </a:r>
            <a:r>
              <a:rPr lang="en-GB" sz="2800" dirty="0"/>
              <a:t>we have to help at home and don’t have </a:t>
            </a:r>
            <a:r>
              <a:rPr lang="en-GB" sz="2800" dirty="0" smtClean="0"/>
              <a:t>time.” P7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1073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</a:t>
            </a:r>
            <a:r>
              <a:rPr lang="en-GB" b="1" dirty="0" smtClean="0"/>
              <a:t>Primary</a:t>
            </a:r>
            <a:r>
              <a:rPr lang="en-GB" dirty="0" smtClean="0"/>
              <a:t> 6, almost </a:t>
            </a:r>
            <a:r>
              <a:rPr lang="en-GB" b="1" dirty="0" smtClean="0"/>
              <a:t>every single child </a:t>
            </a:r>
            <a:r>
              <a:rPr lang="en-GB" dirty="0" smtClean="0"/>
              <a:t>has had an </a:t>
            </a:r>
            <a:r>
              <a:rPr lang="en-GB" b="1" dirty="0" smtClean="0"/>
              <a:t>argument</a:t>
            </a:r>
            <a:r>
              <a:rPr lang="en-GB" dirty="0" smtClean="0"/>
              <a:t> with a parent over homework.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308" y="1750506"/>
            <a:ext cx="10679545" cy="42205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“We need help from parents, sometimes they don’t know how to help.”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“Your parents might try to teach you a different way.”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“You might rush homework to do other things.”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“We might forget what we’ve </a:t>
            </a:r>
          </a:p>
          <a:p>
            <a:pPr marL="0" indent="0">
              <a:buNone/>
            </a:pPr>
            <a:r>
              <a:rPr lang="en-GB" dirty="0" smtClean="0"/>
              <a:t>learned in class.”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Right Arrow 4"/>
          <p:cNvSpPr/>
          <p:nvPr/>
        </p:nvSpPr>
        <p:spPr>
          <a:xfrm>
            <a:off x="5061528" y="4405744"/>
            <a:ext cx="6899566" cy="2105455"/>
          </a:xfrm>
          <a:prstGeom prst="rightArrow">
            <a:avLst>
              <a:gd name="adj1" fmla="val 77755"/>
              <a:gd name="adj2" fmla="val 305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When we surveyed parents and carers in March, 2020, we learned </a:t>
            </a:r>
            <a:r>
              <a:rPr lang="en-GB" sz="2400" b="1" u="sng" dirty="0"/>
              <a:t>that </a:t>
            </a:r>
            <a:r>
              <a:rPr lang="en-GB" sz="2800" b="1" u="sng" dirty="0"/>
              <a:t>18%</a:t>
            </a:r>
            <a:r>
              <a:rPr lang="en-GB" sz="2400" b="1" u="sng" dirty="0"/>
              <a:t> of our children often become upset</a:t>
            </a:r>
            <a:r>
              <a:rPr lang="en-GB" sz="2400" b="1" dirty="0"/>
              <a:t> during homework tasks, and </a:t>
            </a:r>
            <a:r>
              <a:rPr lang="en-GB" sz="2800" b="1" u="sng" dirty="0"/>
              <a:t>42%</a:t>
            </a:r>
            <a:r>
              <a:rPr lang="en-GB" sz="2400" b="1" u="sng" dirty="0"/>
              <a:t> sometimes </a:t>
            </a:r>
            <a:r>
              <a:rPr lang="en-GB" sz="2400" b="1" u="sng" dirty="0" smtClean="0"/>
              <a:t>become </a:t>
            </a:r>
            <a:r>
              <a:rPr lang="en-GB" sz="2400" b="1" u="sng" dirty="0"/>
              <a:t>upset</a:t>
            </a:r>
            <a:r>
              <a:rPr lang="en-GB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588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In P6/7 alone</a:t>
            </a:r>
            <a:r>
              <a:rPr lang="en-GB" dirty="0" smtClean="0"/>
              <a:t>, these are all the clubs and activities the children do after school.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939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85157" y="1937289"/>
            <a:ext cx="4757978" cy="4469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Hockey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Football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Drumming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Boys’ Brigade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Church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Gymnastics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Skiing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Dancing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Music lessons (piano and cornet)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8268345" y="1595678"/>
            <a:ext cx="3798377" cy="1868194"/>
          </a:xfrm>
          <a:prstGeom prst="wedgeEllipseCallout">
            <a:avLst>
              <a:gd name="adj1" fmla="val -48682"/>
              <a:gd name="adj2" fmla="val -384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“Some people have clubs after school and no time to do homework.” P7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43135" y="2027103"/>
            <a:ext cx="6050150" cy="4452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orse riding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Religious school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Drama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Scouts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Ice skating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Rugby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Guides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Cheerleading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Rock climbing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8203769" y="4001294"/>
            <a:ext cx="3798377" cy="1868194"/>
          </a:xfrm>
          <a:prstGeom prst="wedgeEllipseCallout">
            <a:avLst>
              <a:gd name="adj1" fmla="val -48682"/>
              <a:gd name="adj2" fmla="val -384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dirty="0" smtClean="0"/>
              <a:t>“If </a:t>
            </a:r>
            <a:r>
              <a:rPr lang="en-GB" dirty="0"/>
              <a:t>we have clubs, we have to do our homework really late at </a:t>
            </a:r>
            <a:r>
              <a:rPr lang="en-GB" dirty="0" smtClean="0"/>
              <a:t>night.” P7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37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44" y="-27311"/>
            <a:ext cx="11097492" cy="1325563"/>
          </a:xfrm>
        </p:spPr>
        <p:txBody>
          <a:bodyPr/>
          <a:lstStyle/>
          <a:p>
            <a:r>
              <a:rPr lang="en-GB" dirty="0" smtClean="0"/>
              <a:t>Our teachers’ views match the children’s…</a:t>
            </a:r>
            <a:endParaRPr lang="en-GB" dirty="0"/>
          </a:p>
        </p:txBody>
      </p:sp>
      <p:sp>
        <p:nvSpPr>
          <p:cNvPr id="8" name="Oval Callout 7"/>
          <p:cNvSpPr/>
          <p:nvPr/>
        </p:nvSpPr>
        <p:spPr>
          <a:xfrm>
            <a:off x="135901" y="1231079"/>
            <a:ext cx="3530975" cy="1990766"/>
          </a:xfrm>
          <a:prstGeom prst="wedgeEllipseCallout">
            <a:avLst>
              <a:gd name="adj1" fmla="val 68429"/>
              <a:gd name="adj2" fmla="val -374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It can create stress for families. </a:t>
            </a:r>
            <a:endParaRPr lang="en-GB" sz="7200" dirty="0"/>
          </a:p>
        </p:txBody>
      </p:sp>
      <p:sp>
        <p:nvSpPr>
          <p:cNvPr id="9" name="Oval Callout 8"/>
          <p:cNvSpPr/>
          <p:nvPr/>
        </p:nvSpPr>
        <p:spPr>
          <a:xfrm>
            <a:off x="566408" y="3775537"/>
            <a:ext cx="4037939" cy="2647785"/>
          </a:xfrm>
          <a:prstGeom prst="wedgeEllipseCallout">
            <a:avLst>
              <a:gd name="adj1" fmla="val 68429"/>
              <a:gd name="adj2" fmla="val -374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It takes up time when they can be developing/applying different skills at home/clubs</a:t>
            </a:r>
            <a:r>
              <a:rPr lang="en-GB" sz="2800" dirty="0" smtClean="0"/>
              <a:t>.</a:t>
            </a:r>
            <a:endParaRPr lang="en-GB" sz="9600" dirty="0"/>
          </a:p>
        </p:txBody>
      </p:sp>
      <p:sp>
        <p:nvSpPr>
          <p:cNvPr id="10" name="Oval Callout 9"/>
          <p:cNvSpPr/>
          <p:nvPr/>
        </p:nvSpPr>
        <p:spPr>
          <a:xfrm>
            <a:off x="5805054" y="4243050"/>
            <a:ext cx="5813051" cy="2180272"/>
          </a:xfrm>
          <a:prstGeom prst="wedgeEllipseCallout">
            <a:avLst>
              <a:gd name="adj1" fmla="val -41882"/>
              <a:gd name="adj2" fmla="val -534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Children have worked all day and when they go home it forces them to go back in to academic mode. </a:t>
            </a:r>
            <a:endParaRPr lang="en-GB" sz="6000" dirty="0"/>
          </a:p>
        </p:txBody>
      </p:sp>
      <p:sp>
        <p:nvSpPr>
          <p:cNvPr id="11" name="Oval Callout 10"/>
          <p:cNvSpPr/>
          <p:nvPr/>
        </p:nvSpPr>
        <p:spPr>
          <a:xfrm>
            <a:off x="8197761" y="1365834"/>
            <a:ext cx="3730521" cy="2146853"/>
          </a:xfrm>
          <a:prstGeom prst="wedgeEllipseCallout">
            <a:avLst>
              <a:gd name="adj1" fmla="val -48738"/>
              <a:gd name="adj2" fmla="val 478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S</a:t>
            </a:r>
            <a:r>
              <a:rPr lang="en-GB" sz="2400" dirty="0" smtClean="0"/>
              <a:t>ome </a:t>
            </a:r>
            <a:r>
              <a:rPr lang="en-GB" sz="2400" dirty="0"/>
              <a:t>might not have adults at home who help them to complete their </a:t>
            </a:r>
            <a:r>
              <a:rPr lang="en-GB" sz="2400" dirty="0" smtClean="0"/>
              <a:t>homework.</a:t>
            </a:r>
            <a:endParaRPr lang="en-GB" sz="5400" dirty="0"/>
          </a:p>
        </p:txBody>
      </p:sp>
      <p:sp>
        <p:nvSpPr>
          <p:cNvPr id="12" name="Oval Callout 11"/>
          <p:cNvSpPr/>
          <p:nvPr/>
        </p:nvSpPr>
        <p:spPr>
          <a:xfrm>
            <a:off x="4024652" y="1439070"/>
            <a:ext cx="3815333" cy="2073617"/>
          </a:xfrm>
          <a:prstGeom prst="wedgeEllipseCallout">
            <a:avLst>
              <a:gd name="adj1" fmla="val -48738"/>
              <a:gd name="adj2" fmla="val 478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You are never sure how its being taught at </a:t>
            </a:r>
            <a:r>
              <a:rPr lang="en-GB" sz="2800" dirty="0" smtClean="0"/>
              <a:t>home. 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92478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468</TotalTime>
  <Words>1229</Words>
  <Application>Microsoft Office PowerPoint</Application>
  <PresentationFormat>Widescreen</PresentationFormat>
  <Paragraphs>198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Home Learning at  Paradykes Primary School</vt:lpstr>
      <vt:lpstr>What do you learn about at school? </vt:lpstr>
      <vt:lpstr>What do you learn about at home?</vt:lpstr>
      <vt:lpstr>What do you like to do after school?</vt:lpstr>
      <vt:lpstr>Generally our pupils are not fans of homework…!</vt:lpstr>
      <vt:lpstr>Generally our pupils are not fans of homework…continued!</vt:lpstr>
      <vt:lpstr>In Primary 6, almost every single child has had an argument with a parent over homework.</vt:lpstr>
      <vt:lpstr>In P6/7 alone, these are all the clubs and activities the children do after school.</vt:lpstr>
      <vt:lpstr>Our teachers’ views match the children’s…</vt:lpstr>
      <vt:lpstr>…and have this to add…</vt:lpstr>
      <vt:lpstr>PowerPoint Presentation</vt:lpstr>
      <vt:lpstr>Some children see homework as important.</vt:lpstr>
      <vt:lpstr>Teachers recognise these as the benefits of home learning</vt:lpstr>
      <vt:lpstr>When should you get homework?</vt:lpstr>
      <vt:lpstr>What kind of homework  would you like?</vt:lpstr>
      <vt:lpstr>What would your ideal home learning look like?</vt:lpstr>
      <vt:lpstr>What’s next?</vt:lpstr>
    </vt:vector>
  </TitlesOfParts>
  <Company>Midlothian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learn about at school?</dc:title>
  <dc:creator>Lynsey Stewart</dc:creator>
  <cp:lastModifiedBy>Lynsey Stewart</cp:lastModifiedBy>
  <cp:revision>25</cp:revision>
  <dcterms:created xsi:type="dcterms:W3CDTF">2021-09-22T13:48:23Z</dcterms:created>
  <dcterms:modified xsi:type="dcterms:W3CDTF">2021-10-06T19:49:56Z</dcterms:modified>
</cp:coreProperties>
</file>